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Bebas Neue" charset="1" panose="00000500000000000000"/>
      <p:regular r:id="rId8"/>
    </p:embeddedFont>
    <p:embeddedFont>
      <p:font typeface="Bebas Neue Bold" charset="1" panose="020B0606020202050201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Amiko TH" charset="1" panose="000005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24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18.png" Type="http://schemas.openxmlformats.org/officeDocument/2006/relationships/image"/><Relationship Id="rId6" Target="https://efiling.rd.go.th/rd-efiling-web/login" TargetMode="External" Type="http://schemas.openxmlformats.org/officeDocument/2006/relationships/hyperlink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gif" Type="http://schemas.openxmlformats.org/officeDocument/2006/relationships/image"/><Relationship Id="rId7" Target="https://payroll.mis.cmu.ac.th/Guest" TargetMode="External" Type="http://schemas.openxmlformats.org/officeDocument/2006/relationships/hyperlink"/><Relationship Id="rId8" Target="https://service.camt.cmu.ac.th/onestop/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C52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14127" y="683475"/>
            <a:ext cx="16859746" cy="8920050"/>
            <a:chOff x="0" y="0"/>
            <a:chExt cx="4440427" cy="23493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0427" cy="2349314"/>
            </a:xfrm>
            <a:custGeom>
              <a:avLst/>
              <a:gdLst/>
              <a:ahLst/>
              <a:cxnLst/>
              <a:rect r="r" b="b" t="t" l="l"/>
              <a:pathLst>
                <a:path h="2349314" w="4440427">
                  <a:moveTo>
                    <a:pt x="15613" y="0"/>
                  </a:moveTo>
                  <a:lnTo>
                    <a:pt x="4424814" y="0"/>
                  </a:lnTo>
                  <a:cubicBezTo>
                    <a:pt x="4428955" y="0"/>
                    <a:pt x="4432926" y="1645"/>
                    <a:pt x="4435854" y="4573"/>
                  </a:cubicBezTo>
                  <a:cubicBezTo>
                    <a:pt x="4438782" y="7501"/>
                    <a:pt x="4440427" y="11472"/>
                    <a:pt x="4440427" y="15613"/>
                  </a:cubicBezTo>
                  <a:lnTo>
                    <a:pt x="4440427" y="2333701"/>
                  </a:lnTo>
                  <a:cubicBezTo>
                    <a:pt x="4440427" y="2337842"/>
                    <a:pt x="4438782" y="2341813"/>
                    <a:pt x="4435854" y="2344741"/>
                  </a:cubicBezTo>
                  <a:cubicBezTo>
                    <a:pt x="4432926" y="2347669"/>
                    <a:pt x="4428955" y="2349314"/>
                    <a:pt x="4424814" y="2349314"/>
                  </a:cubicBezTo>
                  <a:lnTo>
                    <a:pt x="15613" y="2349314"/>
                  </a:lnTo>
                  <a:cubicBezTo>
                    <a:pt x="11472" y="2349314"/>
                    <a:pt x="7501" y="2347669"/>
                    <a:pt x="4573" y="2344741"/>
                  </a:cubicBezTo>
                  <a:cubicBezTo>
                    <a:pt x="1645" y="2341813"/>
                    <a:pt x="0" y="2337842"/>
                    <a:pt x="0" y="2333701"/>
                  </a:cubicBezTo>
                  <a:lnTo>
                    <a:pt x="0" y="15613"/>
                  </a:lnTo>
                  <a:cubicBezTo>
                    <a:pt x="0" y="11472"/>
                    <a:pt x="1645" y="7501"/>
                    <a:pt x="4573" y="4573"/>
                  </a:cubicBezTo>
                  <a:cubicBezTo>
                    <a:pt x="7501" y="1645"/>
                    <a:pt x="11472" y="0"/>
                    <a:pt x="15613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40427" cy="23874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1028700"/>
            <a:ext cx="8415441" cy="8229600"/>
          </a:xfrm>
          <a:custGeom>
            <a:avLst/>
            <a:gdLst/>
            <a:ahLst/>
            <a:cxnLst/>
            <a:rect r="r" b="b" t="t" l="l"/>
            <a:pathLst>
              <a:path h="8229600" w="8415441">
                <a:moveTo>
                  <a:pt x="0" y="0"/>
                </a:moveTo>
                <a:lnTo>
                  <a:pt x="8415441" y="0"/>
                </a:lnTo>
                <a:lnTo>
                  <a:pt x="841544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291063" y="3981157"/>
            <a:ext cx="7968237" cy="2545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7"/>
              </a:lnSpc>
            </a:pPr>
            <a:r>
              <a:rPr lang="en-US" sz="6699">
                <a:solidFill>
                  <a:srgbClr val="004AAD"/>
                </a:solidFill>
                <a:cs typeface="Amiko TH"/>
              </a:rPr>
              <a:t>ระบบสารสนเทศสำหรับการเบิกจ่าย </a:t>
            </a:r>
          </a:p>
          <a:p>
            <a:pPr algn="ctr">
              <a:lnSpc>
                <a:spcPts val="6297"/>
              </a:lnSpc>
            </a:pPr>
            <a:r>
              <a:rPr lang="en-US" sz="6699">
                <a:solidFill>
                  <a:srgbClr val="004AAD"/>
                </a:solidFill>
                <a:latin typeface="Amiko TH"/>
                <a:cs typeface="Amiko TH"/>
              </a:rPr>
              <a:t>และการยื่นภาษีเงินได้บุคคลธรรมดาประจำปี 2566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C52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14127" y="683475"/>
            <a:ext cx="16859746" cy="8920050"/>
            <a:chOff x="0" y="0"/>
            <a:chExt cx="4440427" cy="23493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0427" cy="2349314"/>
            </a:xfrm>
            <a:custGeom>
              <a:avLst/>
              <a:gdLst/>
              <a:ahLst/>
              <a:cxnLst/>
              <a:rect r="r" b="b" t="t" l="l"/>
              <a:pathLst>
                <a:path h="2349314" w="4440427">
                  <a:moveTo>
                    <a:pt x="15613" y="0"/>
                  </a:moveTo>
                  <a:lnTo>
                    <a:pt x="4424814" y="0"/>
                  </a:lnTo>
                  <a:cubicBezTo>
                    <a:pt x="4428955" y="0"/>
                    <a:pt x="4432926" y="1645"/>
                    <a:pt x="4435854" y="4573"/>
                  </a:cubicBezTo>
                  <a:cubicBezTo>
                    <a:pt x="4438782" y="7501"/>
                    <a:pt x="4440427" y="11472"/>
                    <a:pt x="4440427" y="15613"/>
                  </a:cubicBezTo>
                  <a:lnTo>
                    <a:pt x="4440427" y="2333701"/>
                  </a:lnTo>
                  <a:cubicBezTo>
                    <a:pt x="4440427" y="2337842"/>
                    <a:pt x="4438782" y="2341813"/>
                    <a:pt x="4435854" y="2344741"/>
                  </a:cubicBezTo>
                  <a:cubicBezTo>
                    <a:pt x="4432926" y="2347669"/>
                    <a:pt x="4428955" y="2349314"/>
                    <a:pt x="4424814" y="2349314"/>
                  </a:cubicBezTo>
                  <a:lnTo>
                    <a:pt x="15613" y="2349314"/>
                  </a:lnTo>
                  <a:cubicBezTo>
                    <a:pt x="11472" y="2349314"/>
                    <a:pt x="7501" y="2347669"/>
                    <a:pt x="4573" y="2344741"/>
                  </a:cubicBezTo>
                  <a:cubicBezTo>
                    <a:pt x="1645" y="2341813"/>
                    <a:pt x="0" y="2337842"/>
                    <a:pt x="0" y="2333701"/>
                  </a:cubicBezTo>
                  <a:lnTo>
                    <a:pt x="0" y="15613"/>
                  </a:lnTo>
                  <a:cubicBezTo>
                    <a:pt x="0" y="11472"/>
                    <a:pt x="1645" y="7501"/>
                    <a:pt x="4573" y="4573"/>
                  </a:cubicBezTo>
                  <a:cubicBezTo>
                    <a:pt x="7501" y="1645"/>
                    <a:pt x="11472" y="0"/>
                    <a:pt x="15613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40427" cy="23874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9752776" y="3879564"/>
            <a:ext cx="7194594" cy="2804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88"/>
              </a:lnSpc>
            </a:pPr>
            <a:r>
              <a:rPr lang="en-US" sz="11264">
                <a:solidFill>
                  <a:srgbClr val="000000"/>
                </a:solidFill>
                <a:latin typeface="Bebas Neue Bold"/>
              </a:rPr>
              <a:t>THANK YOU FOR LISTENING!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75495" y="1063912"/>
            <a:ext cx="7868505" cy="8159176"/>
          </a:xfrm>
          <a:custGeom>
            <a:avLst/>
            <a:gdLst/>
            <a:ahLst/>
            <a:cxnLst/>
            <a:rect r="r" b="b" t="t" l="l"/>
            <a:pathLst>
              <a:path h="8159176" w="7868505">
                <a:moveTo>
                  <a:pt x="0" y="0"/>
                </a:moveTo>
                <a:lnTo>
                  <a:pt x="7868505" y="0"/>
                </a:lnTo>
                <a:lnTo>
                  <a:pt x="7868505" y="8159176"/>
                </a:lnTo>
                <a:lnTo>
                  <a:pt x="0" y="8159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B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5153" y="3380700"/>
            <a:ext cx="4819242" cy="5116647"/>
          </a:xfrm>
          <a:custGeom>
            <a:avLst/>
            <a:gdLst/>
            <a:ahLst/>
            <a:cxnLst/>
            <a:rect r="r" b="b" t="t" l="l"/>
            <a:pathLst>
              <a:path h="5116647" w="4819242">
                <a:moveTo>
                  <a:pt x="0" y="0"/>
                </a:moveTo>
                <a:lnTo>
                  <a:pt x="4819242" y="0"/>
                </a:lnTo>
                <a:lnTo>
                  <a:pt x="4819242" y="5116648"/>
                </a:lnTo>
                <a:lnTo>
                  <a:pt x="0" y="51166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14628" y="1750017"/>
            <a:ext cx="7958219" cy="1442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33"/>
              </a:lnSpc>
            </a:pPr>
            <a:r>
              <a:rPr lang="en-US" sz="5866">
                <a:solidFill>
                  <a:srgbClr val="000000"/>
                </a:solidFill>
                <a:latin typeface="Amiko TH"/>
                <a:cs typeface="Amiko TH"/>
              </a:rPr>
              <a:t>การเบิกจ่ายระบบ Smart Office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7931076" y="2385645"/>
            <a:ext cx="927410" cy="92741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3368" lIns="53368" bIns="53368" rIns="53368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8266674" y="2063907"/>
            <a:ext cx="270764" cy="1108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4"/>
              </a:lnSpc>
              <a:spcBef>
                <a:spcPct val="0"/>
              </a:spcBef>
            </a:pPr>
            <a:r>
              <a:rPr lang="en-US" sz="4547">
                <a:solidFill>
                  <a:srgbClr val="000000"/>
                </a:solidFill>
                <a:latin typeface="Amiko TH"/>
              </a:rPr>
              <a:t>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14628" y="2979964"/>
            <a:ext cx="7958219" cy="1442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33"/>
              </a:lnSpc>
            </a:pPr>
            <a:r>
              <a:rPr lang="en-US" sz="5866">
                <a:solidFill>
                  <a:srgbClr val="000000"/>
                </a:solidFill>
                <a:latin typeface="Amiko TH"/>
                <a:cs typeface="Amiko TH"/>
              </a:rPr>
              <a:t>การเบิกจ่ายระบบ One Stop DITC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931076" y="3544155"/>
            <a:ext cx="941959" cy="941959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3368" lIns="53368" bIns="53368" rIns="53368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8266674" y="3313149"/>
            <a:ext cx="270764" cy="1108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4"/>
              </a:lnSpc>
              <a:spcBef>
                <a:spcPct val="0"/>
              </a:spcBef>
            </a:pPr>
            <a:r>
              <a:rPr lang="en-US" sz="4547">
                <a:solidFill>
                  <a:srgbClr val="000000"/>
                </a:solidFill>
                <a:latin typeface="Amiko TH"/>
              </a:rPr>
              <a:t>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114628" y="4209910"/>
            <a:ext cx="7958219" cy="1442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33"/>
              </a:lnSpc>
            </a:pPr>
            <a:r>
              <a:rPr lang="en-US" sz="5866">
                <a:solidFill>
                  <a:srgbClr val="000000"/>
                </a:solidFill>
                <a:cs typeface="Amiko TH"/>
              </a:rPr>
              <a:t>การยื่นภาษีเงินได้บุคลาธรรมดา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7931076" y="4845538"/>
            <a:ext cx="927410" cy="927410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3368" lIns="53368" bIns="53368" rIns="53368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8266674" y="4562390"/>
            <a:ext cx="270764" cy="1108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4"/>
              </a:lnSpc>
              <a:spcBef>
                <a:spcPct val="0"/>
              </a:spcBef>
            </a:pPr>
            <a:r>
              <a:rPr lang="en-US" sz="4547">
                <a:solidFill>
                  <a:srgbClr val="000000"/>
                </a:solidFill>
                <a:latin typeface="Amiko TH"/>
              </a:rPr>
              <a:t>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114628" y="5439856"/>
            <a:ext cx="7958219" cy="1442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33"/>
              </a:lnSpc>
            </a:pPr>
            <a:r>
              <a:rPr lang="en-US" sz="5866">
                <a:solidFill>
                  <a:srgbClr val="000000"/>
                </a:solidFill>
                <a:cs typeface="Amiko TH"/>
              </a:rPr>
              <a:t>การตรวจสอบเงินได้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7931076" y="6075484"/>
            <a:ext cx="927410" cy="927410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3368" lIns="53368" bIns="53368" rIns="53368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8266674" y="5811632"/>
            <a:ext cx="270764" cy="1108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4"/>
              </a:lnSpc>
              <a:spcBef>
                <a:spcPct val="0"/>
              </a:spcBef>
            </a:pPr>
            <a:r>
              <a:rPr lang="en-US" sz="4547">
                <a:solidFill>
                  <a:srgbClr val="000000"/>
                </a:solidFill>
                <a:latin typeface="Amiko TH"/>
              </a:rPr>
              <a:t>4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114628" y="6669803"/>
            <a:ext cx="7958219" cy="1442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33"/>
              </a:lnSpc>
            </a:pPr>
            <a:r>
              <a:rPr lang="en-US" sz="5866">
                <a:solidFill>
                  <a:srgbClr val="000000"/>
                </a:solidFill>
                <a:cs typeface="Amiko TH"/>
              </a:rPr>
              <a:t>การยื่นรายการลดหย่อน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7931076" y="7305431"/>
            <a:ext cx="927410" cy="927410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3368" lIns="53368" bIns="53368" rIns="53368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8266674" y="7060873"/>
            <a:ext cx="270764" cy="1108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4"/>
              </a:lnSpc>
              <a:spcBef>
                <a:spcPct val="0"/>
              </a:spcBef>
            </a:pPr>
            <a:r>
              <a:rPr lang="en-US" sz="4547">
                <a:solidFill>
                  <a:srgbClr val="000000"/>
                </a:solidFill>
                <a:latin typeface="Amiko TH"/>
              </a:rPr>
              <a:t>5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28700" y="1304558"/>
            <a:ext cx="4987503" cy="195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795"/>
              </a:lnSpc>
              <a:spcBef>
                <a:spcPct val="0"/>
              </a:spcBef>
            </a:pPr>
            <a:r>
              <a:rPr lang="en-US" sz="11496">
                <a:solidFill>
                  <a:srgbClr val="000000"/>
                </a:solidFill>
                <a:latin typeface="Amiko TH"/>
              </a:rPr>
              <a:t>Contents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B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-248577"/>
            <a:ext cx="9696760" cy="10784153"/>
            <a:chOff x="0" y="0"/>
            <a:chExt cx="2553879" cy="28402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53879" cy="2840271"/>
            </a:xfrm>
            <a:custGeom>
              <a:avLst/>
              <a:gdLst/>
              <a:ahLst/>
              <a:cxnLst/>
              <a:rect r="r" b="b" t="t" l="l"/>
              <a:pathLst>
                <a:path h="2840271" w="2553879">
                  <a:moveTo>
                    <a:pt x="0" y="0"/>
                  </a:moveTo>
                  <a:lnTo>
                    <a:pt x="2553879" y="0"/>
                  </a:lnTo>
                  <a:lnTo>
                    <a:pt x="2553879" y="2840271"/>
                  </a:lnTo>
                  <a:lnTo>
                    <a:pt x="0" y="28402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553879" cy="28783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666810" y="1366236"/>
            <a:ext cx="7592490" cy="7554528"/>
          </a:xfrm>
          <a:custGeom>
            <a:avLst/>
            <a:gdLst/>
            <a:ahLst/>
            <a:cxnLst/>
            <a:rect r="r" b="b" t="t" l="l"/>
            <a:pathLst>
              <a:path h="7554528" w="7592490">
                <a:moveTo>
                  <a:pt x="0" y="0"/>
                </a:moveTo>
                <a:lnTo>
                  <a:pt x="7592490" y="0"/>
                </a:lnTo>
                <a:lnTo>
                  <a:pt x="7592490" y="7554528"/>
                </a:lnTo>
                <a:lnTo>
                  <a:pt x="0" y="7554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79439" y="2638891"/>
            <a:ext cx="7718069" cy="6281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82"/>
              </a:lnSpc>
            </a:pPr>
            <a:r>
              <a:rPr lang="en-US" sz="4121">
                <a:solidFill>
                  <a:srgbClr val="000000"/>
                </a:solidFill>
                <a:latin typeface="Amiko TH"/>
                <a:cs typeface="Amiko TH"/>
              </a:rPr>
              <a:t>1.งบบุคลากร (เบิกจ่ายใน CMU-Payroll)</a:t>
            </a:r>
          </a:p>
          <a:p>
            <a:pPr>
              <a:lnSpc>
                <a:spcPts val="6182"/>
              </a:lnSpc>
            </a:pPr>
            <a:r>
              <a:rPr lang="en-US" sz="4121">
                <a:solidFill>
                  <a:srgbClr val="000000"/>
                </a:solidFill>
                <a:latin typeface="Amiko TH"/>
                <a:cs typeface="Amiko TH"/>
              </a:rPr>
              <a:t>2.งบลงทุน/ครุภัณฑ์ </a:t>
            </a:r>
          </a:p>
          <a:p>
            <a:pPr>
              <a:lnSpc>
                <a:spcPts val="6182"/>
              </a:lnSpc>
            </a:pPr>
            <a:r>
              <a:rPr lang="en-US" sz="4121">
                <a:solidFill>
                  <a:srgbClr val="000000"/>
                </a:solidFill>
                <a:latin typeface="Amiko TH"/>
                <a:cs typeface="Amiko TH"/>
              </a:rPr>
              <a:t>3.งบดำเนินงาน</a:t>
            </a:r>
          </a:p>
          <a:p>
            <a:pPr>
              <a:lnSpc>
                <a:spcPts val="6182"/>
              </a:lnSpc>
            </a:pPr>
            <a:r>
              <a:rPr lang="en-US" sz="4121">
                <a:solidFill>
                  <a:srgbClr val="000000"/>
                </a:solidFill>
                <a:latin typeface="Amiko TH"/>
                <a:cs typeface="Amiko TH"/>
              </a:rPr>
              <a:t>4.งบรายจ่ายอื่น</a:t>
            </a:r>
          </a:p>
          <a:p>
            <a:pPr>
              <a:lnSpc>
                <a:spcPts val="6182"/>
              </a:lnSpc>
            </a:pPr>
            <a:r>
              <a:rPr lang="en-US" sz="4121">
                <a:solidFill>
                  <a:srgbClr val="000000"/>
                </a:solidFill>
                <a:latin typeface="Amiko TH"/>
                <a:cs typeface="Amiko TH"/>
              </a:rPr>
              <a:t>5.งบเงินอุดหนุน</a:t>
            </a:r>
          </a:p>
          <a:p>
            <a:pPr marL="889823" indent="-444912" lvl="1">
              <a:lnSpc>
                <a:spcPts val="6182"/>
              </a:lnSpc>
              <a:buFont typeface="Arial"/>
              <a:buChar char="•"/>
            </a:pPr>
            <a:r>
              <a:rPr lang="en-US" sz="4121">
                <a:solidFill>
                  <a:srgbClr val="000000"/>
                </a:solidFill>
                <a:cs typeface="Amiko TH"/>
              </a:rPr>
              <a:t>อุดหนุนเฉพาะกิจ</a:t>
            </a:r>
          </a:p>
          <a:p>
            <a:pPr marL="889823" indent="-444912" lvl="1">
              <a:lnSpc>
                <a:spcPts val="6182"/>
              </a:lnSpc>
              <a:buFont typeface="Arial"/>
              <a:buChar char="•"/>
            </a:pPr>
            <a:r>
              <a:rPr lang="en-US" sz="4121">
                <a:solidFill>
                  <a:srgbClr val="000000"/>
                </a:solidFill>
                <a:cs typeface="Amiko TH"/>
              </a:rPr>
              <a:t>อุดหนุนทั่วไป</a:t>
            </a:r>
          </a:p>
          <a:p>
            <a:pPr algn="l" marL="0" indent="0" lvl="0">
              <a:lnSpc>
                <a:spcPts val="6182"/>
              </a:lnSpc>
              <a:spcBef>
                <a:spcPct val="0"/>
              </a:spcBef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4823911" y="3757613"/>
            <a:ext cx="1041256" cy="3468016"/>
            <a:chOff x="0" y="0"/>
            <a:chExt cx="1398270" cy="465709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48260" y="50800"/>
              <a:ext cx="1297940" cy="4565650"/>
            </a:xfrm>
            <a:custGeom>
              <a:avLst/>
              <a:gdLst/>
              <a:ahLst/>
              <a:cxnLst/>
              <a:rect r="r" b="b" t="t" l="l"/>
              <a:pathLst>
                <a:path h="4565650" w="1297940">
                  <a:moveTo>
                    <a:pt x="77470" y="0"/>
                  </a:moveTo>
                  <a:cubicBezTo>
                    <a:pt x="629920" y="5080"/>
                    <a:pt x="654050" y="5080"/>
                    <a:pt x="688340" y="13970"/>
                  </a:cubicBezTo>
                  <a:cubicBezTo>
                    <a:pt x="720090" y="24130"/>
                    <a:pt x="749300" y="38100"/>
                    <a:pt x="778510" y="57150"/>
                  </a:cubicBezTo>
                  <a:cubicBezTo>
                    <a:pt x="807720" y="76200"/>
                    <a:pt x="843280" y="90170"/>
                    <a:pt x="862330" y="128270"/>
                  </a:cubicBezTo>
                  <a:cubicBezTo>
                    <a:pt x="894080" y="193040"/>
                    <a:pt x="868680" y="375920"/>
                    <a:pt x="878840" y="453390"/>
                  </a:cubicBezTo>
                  <a:cubicBezTo>
                    <a:pt x="883920" y="495300"/>
                    <a:pt x="892810" y="502920"/>
                    <a:pt x="897890" y="552450"/>
                  </a:cubicBezTo>
                  <a:cubicBezTo>
                    <a:pt x="913130" y="695960"/>
                    <a:pt x="828040" y="1277620"/>
                    <a:pt x="902970" y="1402080"/>
                  </a:cubicBezTo>
                  <a:cubicBezTo>
                    <a:pt x="934720" y="1455420"/>
                    <a:pt x="994410" y="1459230"/>
                    <a:pt x="1037590" y="1475740"/>
                  </a:cubicBezTo>
                  <a:cubicBezTo>
                    <a:pt x="1073150" y="1487170"/>
                    <a:pt x="1107440" y="1483360"/>
                    <a:pt x="1140460" y="1494790"/>
                  </a:cubicBezTo>
                  <a:cubicBezTo>
                    <a:pt x="1174750" y="1506220"/>
                    <a:pt x="1215390" y="1521460"/>
                    <a:pt x="1242060" y="1546860"/>
                  </a:cubicBezTo>
                  <a:cubicBezTo>
                    <a:pt x="1267460" y="1572260"/>
                    <a:pt x="1297940" y="1611630"/>
                    <a:pt x="1297940" y="1647190"/>
                  </a:cubicBezTo>
                  <a:cubicBezTo>
                    <a:pt x="1297940" y="1685290"/>
                    <a:pt x="1267460" y="1725930"/>
                    <a:pt x="1231900" y="1766570"/>
                  </a:cubicBezTo>
                  <a:cubicBezTo>
                    <a:pt x="1181100" y="1826260"/>
                    <a:pt x="1038860" y="1885950"/>
                    <a:pt x="993140" y="1945640"/>
                  </a:cubicBezTo>
                  <a:cubicBezTo>
                    <a:pt x="963930" y="1985010"/>
                    <a:pt x="960120" y="2009140"/>
                    <a:pt x="948690" y="2065020"/>
                  </a:cubicBezTo>
                  <a:cubicBezTo>
                    <a:pt x="923290" y="2190750"/>
                    <a:pt x="946150" y="2562860"/>
                    <a:pt x="925830" y="2688590"/>
                  </a:cubicBezTo>
                  <a:cubicBezTo>
                    <a:pt x="916940" y="2745740"/>
                    <a:pt x="896620" y="2762250"/>
                    <a:pt x="890270" y="2809240"/>
                  </a:cubicBezTo>
                  <a:cubicBezTo>
                    <a:pt x="880110" y="2876550"/>
                    <a:pt x="896620" y="2989580"/>
                    <a:pt x="886460" y="3055620"/>
                  </a:cubicBezTo>
                  <a:cubicBezTo>
                    <a:pt x="878840" y="3102610"/>
                    <a:pt x="853440" y="3135630"/>
                    <a:pt x="850900" y="3171190"/>
                  </a:cubicBezTo>
                  <a:cubicBezTo>
                    <a:pt x="849630" y="3200400"/>
                    <a:pt x="867410" y="3223260"/>
                    <a:pt x="867410" y="3251200"/>
                  </a:cubicBezTo>
                  <a:cubicBezTo>
                    <a:pt x="867410" y="3280410"/>
                    <a:pt x="852170" y="3308350"/>
                    <a:pt x="848360" y="3343910"/>
                  </a:cubicBezTo>
                  <a:cubicBezTo>
                    <a:pt x="843280" y="3390900"/>
                    <a:pt x="850900" y="3464560"/>
                    <a:pt x="845820" y="3510280"/>
                  </a:cubicBezTo>
                  <a:cubicBezTo>
                    <a:pt x="842010" y="3543300"/>
                    <a:pt x="833120" y="3556000"/>
                    <a:pt x="828040" y="3592830"/>
                  </a:cubicBezTo>
                  <a:cubicBezTo>
                    <a:pt x="816610" y="3670300"/>
                    <a:pt x="822960" y="3876040"/>
                    <a:pt x="802640" y="3947160"/>
                  </a:cubicBezTo>
                  <a:cubicBezTo>
                    <a:pt x="792480" y="3981450"/>
                    <a:pt x="772160" y="3985260"/>
                    <a:pt x="764540" y="4018280"/>
                  </a:cubicBezTo>
                  <a:cubicBezTo>
                    <a:pt x="749300" y="4077970"/>
                    <a:pt x="772160" y="4220210"/>
                    <a:pt x="767080" y="4291330"/>
                  </a:cubicBezTo>
                  <a:cubicBezTo>
                    <a:pt x="763270" y="4337050"/>
                    <a:pt x="760730" y="4367530"/>
                    <a:pt x="749300" y="4403090"/>
                  </a:cubicBezTo>
                  <a:cubicBezTo>
                    <a:pt x="736600" y="4441190"/>
                    <a:pt x="718820" y="4486910"/>
                    <a:pt x="693420" y="4511040"/>
                  </a:cubicBezTo>
                  <a:cubicBezTo>
                    <a:pt x="670560" y="4533900"/>
                    <a:pt x="645160" y="4542790"/>
                    <a:pt x="607060" y="4550410"/>
                  </a:cubicBezTo>
                  <a:cubicBezTo>
                    <a:pt x="541020" y="4565650"/>
                    <a:pt x="381000" y="4563110"/>
                    <a:pt x="323850" y="4554220"/>
                  </a:cubicBezTo>
                  <a:cubicBezTo>
                    <a:pt x="298450" y="4550410"/>
                    <a:pt x="284480" y="4547870"/>
                    <a:pt x="270510" y="4536440"/>
                  </a:cubicBezTo>
                  <a:cubicBezTo>
                    <a:pt x="256540" y="4526280"/>
                    <a:pt x="242570" y="4508500"/>
                    <a:pt x="238760" y="4489450"/>
                  </a:cubicBezTo>
                  <a:cubicBezTo>
                    <a:pt x="234950" y="4467860"/>
                    <a:pt x="241300" y="4428490"/>
                    <a:pt x="256540" y="4409440"/>
                  </a:cubicBezTo>
                  <a:cubicBezTo>
                    <a:pt x="273050" y="4391660"/>
                    <a:pt x="309880" y="4376420"/>
                    <a:pt x="334010" y="4378960"/>
                  </a:cubicBezTo>
                  <a:cubicBezTo>
                    <a:pt x="358140" y="4381500"/>
                    <a:pt x="389890" y="4404360"/>
                    <a:pt x="401320" y="4425950"/>
                  </a:cubicBezTo>
                  <a:cubicBezTo>
                    <a:pt x="412750" y="4446270"/>
                    <a:pt x="410210" y="4486910"/>
                    <a:pt x="401320" y="4507230"/>
                  </a:cubicBezTo>
                  <a:cubicBezTo>
                    <a:pt x="393700" y="4525010"/>
                    <a:pt x="377190" y="4538980"/>
                    <a:pt x="360680" y="4546600"/>
                  </a:cubicBezTo>
                  <a:cubicBezTo>
                    <a:pt x="345440" y="4554220"/>
                    <a:pt x="322580" y="4558030"/>
                    <a:pt x="304800" y="4552950"/>
                  </a:cubicBezTo>
                  <a:cubicBezTo>
                    <a:pt x="283210" y="4545330"/>
                    <a:pt x="252730" y="4519930"/>
                    <a:pt x="242570" y="4499610"/>
                  </a:cubicBezTo>
                  <a:cubicBezTo>
                    <a:pt x="233680" y="4481830"/>
                    <a:pt x="234950" y="4460240"/>
                    <a:pt x="238760" y="4442460"/>
                  </a:cubicBezTo>
                  <a:cubicBezTo>
                    <a:pt x="243840" y="4425950"/>
                    <a:pt x="256540" y="4406900"/>
                    <a:pt x="270510" y="4396740"/>
                  </a:cubicBezTo>
                  <a:cubicBezTo>
                    <a:pt x="284480" y="4385310"/>
                    <a:pt x="302260" y="4382770"/>
                    <a:pt x="323850" y="4378960"/>
                  </a:cubicBezTo>
                  <a:cubicBezTo>
                    <a:pt x="359410" y="4372610"/>
                    <a:pt x="424180" y="4371340"/>
                    <a:pt x="466090" y="4378960"/>
                  </a:cubicBezTo>
                  <a:cubicBezTo>
                    <a:pt x="501650" y="4385310"/>
                    <a:pt x="538480" y="4424680"/>
                    <a:pt x="560070" y="4415790"/>
                  </a:cubicBezTo>
                  <a:cubicBezTo>
                    <a:pt x="579120" y="4406900"/>
                    <a:pt x="584200" y="4371340"/>
                    <a:pt x="590550" y="4333240"/>
                  </a:cubicBezTo>
                  <a:cubicBezTo>
                    <a:pt x="604520" y="4262120"/>
                    <a:pt x="581660" y="4090670"/>
                    <a:pt x="595630" y="4010660"/>
                  </a:cubicBezTo>
                  <a:cubicBezTo>
                    <a:pt x="603250" y="3961130"/>
                    <a:pt x="621030" y="3948430"/>
                    <a:pt x="631190" y="3893820"/>
                  </a:cubicBezTo>
                  <a:cubicBezTo>
                    <a:pt x="654050" y="3778250"/>
                    <a:pt x="656590" y="3487420"/>
                    <a:pt x="671830" y="3333750"/>
                  </a:cubicBezTo>
                  <a:cubicBezTo>
                    <a:pt x="684530" y="3224530"/>
                    <a:pt x="703580" y="3148330"/>
                    <a:pt x="711200" y="3055620"/>
                  </a:cubicBezTo>
                  <a:cubicBezTo>
                    <a:pt x="718820" y="2965450"/>
                    <a:pt x="706120" y="2851150"/>
                    <a:pt x="717550" y="2783840"/>
                  </a:cubicBezTo>
                  <a:cubicBezTo>
                    <a:pt x="725170" y="2741930"/>
                    <a:pt x="742950" y="2733040"/>
                    <a:pt x="751840" y="2684780"/>
                  </a:cubicBezTo>
                  <a:cubicBezTo>
                    <a:pt x="774700" y="2565400"/>
                    <a:pt x="762000" y="2159000"/>
                    <a:pt x="779780" y="2043430"/>
                  </a:cubicBezTo>
                  <a:cubicBezTo>
                    <a:pt x="786130" y="2000250"/>
                    <a:pt x="793750" y="1982470"/>
                    <a:pt x="803910" y="1954530"/>
                  </a:cubicBezTo>
                  <a:cubicBezTo>
                    <a:pt x="812800" y="1926590"/>
                    <a:pt x="824230" y="1897380"/>
                    <a:pt x="840740" y="1871980"/>
                  </a:cubicBezTo>
                  <a:cubicBezTo>
                    <a:pt x="855980" y="1847850"/>
                    <a:pt x="875030" y="1826260"/>
                    <a:pt x="896620" y="1808480"/>
                  </a:cubicBezTo>
                  <a:cubicBezTo>
                    <a:pt x="918210" y="1790700"/>
                    <a:pt x="944880" y="1784350"/>
                    <a:pt x="969010" y="1767840"/>
                  </a:cubicBezTo>
                  <a:cubicBezTo>
                    <a:pt x="998220" y="1747520"/>
                    <a:pt x="1022350" y="1706880"/>
                    <a:pt x="1055370" y="1692910"/>
                  </a:cubicBezTo>
                  <a:cubicBezTo>
                    <a:pt x="1088390" y="1677670"/>
                    <a:pt x="1164590" y="1689100"/>
                    <a:pt x="1165860" y="1680210"/>
                  </a:cubicBezTo>
                  <a:cubicBezTo>
                    <a:pt x="1167130" y="1663700"/>
                    <a:pt x="938530" y="1616710"/>
                    <a:pt x="868680" y="1582420"/>
                  </a:cubicBezTo>
                  <a:cubicBezTo>
                    <a:pt x="826770" y="1562100"/>
                    <a:pt x="796290" y="1548130"/>
                    <a:pt x="773430" y="1520190"/>
                  </a:cubicBezTo>
                  <a:cubicBezTo>
                    <a:pt x="750570" y="1489710"/>
                    <a:pt x="744220" y="1460500"/>
                    <a:pt x="735330" y="1402080"/>
                  </a:cubicBezTo>
                  <a:cubicBezTo>
                    <a:pt x="709930" y="1248410"/>
                    <a:pt x="746760" y="674370"/>
                    <a:pt x="734060" y="537210"/>
                  </a:cubicBezTo>
                  <a:cubicBezTo>
                    <a:pt x="730250" y="494030"/>
                    <a:pt x="722630" y="487680"/>
                    <a:pt x="718820" y="453390"/>
                  </a:cubicBezTo>
                  <a:cubicBezTo>
                    <a:pt x="715010" y="401320"/>
                    <a:pt x="730250" y="304800"/>
                    <a:pt x="718820" y="254000"/>
                  </a:cubicBezTo>
                  <a:cubicBezTo>
                    <a:pt x="711200" y="219710"/>
                    <a:pt x="702310" y="190500"/>
                    <a:pt x="680720" y="172720"/>
                  </a:cubicBezTo>
                  <a:cubicBezTo>
                    <a:pt x="656590" y="154940"/>
                    <a:pt x="628650" y="153670"/>
                    <a:pt x="581660" y="148590"/>
                  </a:cubicBezTo>
                  <a:cubicBezTo>
                    <a:pt x="477520" y="135890"/>
                    <a:pt x="135890" y="172720"/>
                    <a:pt x="58420" y="148590"/>
                  </a:cubicBezTo>
                  <a:cubicBezTo>
                    <a:pt x="34290" y="140970"/>
                    <a:pt x="24130" y="132080"/>
                    <a:pt x="15240" y="118110"/>
                  </a:cubicBezTo>
                  <a:cubicBezTo>
                    <a:pt x="5080" y="104140"/>
                    <a:pt x="0" y="82550"/>
                    <a:pt x="2540" y="66040"/>
                  </a:cubicBezTo>
                  <a:cubicBezTo>
                    <a:pt x="3810" y="49530"/>
                    <a:pt x="15240" y="29210"/>
                    <a:pt x="26670" y="19050"/>
                  </a:cubicBezTo>
                  <a:cubicBezTo>
                    <a:pt x="39370" y="7620"/>
                    <a:pt x="77470" y="0"/>
                    <a:pt x="77470" y="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4384452" y="3670267"/>
            <a:ext cx="5282358" cy="3642706"/>
          </a:xfrm>
          <a:custGeom>
            <a:avLst/>
            <a:gdLst/>
            <a:ahLst/>
            <a:cxnLst/>
            <a:rect r="r" b="b" t="t" l="l"/>
            <a:pathLst>
              <a:path h="3642706" w="5282358">
                <a:moveTo>
                  <a:pt x="0" y="0"/>
                </a:moveTo>
                <a:lnTo>
                  <a:pt x="5282358" y="0"/>
                </a:lnTo>
                <a:lnTo>
                  <a:pt x="5282358" y="3642706"/>
                </a:lnTo>
                <a:lnTo>
                  <a:pt x="0" y="36427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28" t="-5492" r="0" b="-5492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41051" y="1693695"/>
            <a:ext cx="7686802" cy="855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449"/>
              </a:lnSpc>
              <a:spcBef>
                <a:spcPct val="0"/>
              </a:spcBef>
            </a:pPr>
            <a:r>
              <a:rPr lang="en-US" sz="4299">
                <a:solidFill>
                  <a:srgbClr val="004AAD"/>
                </a:solidFill>
                <a:latin typeface="Amiko TH"/>
                <a:cs typeface="Amiko TH"/>
              </a:rPr>
              <a:t>เบิกจ่ายเงินรายได้และเงินแผ่นดิน ของ CAMT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90480" y="422592"/>
            <a:ext cx="6118937" cy="1212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080"/>
              </a:lnSpc>
            </a:pPr>
            <a:r>
              <a:rPr lang="en-US" sz="8000">
                <a:solidFill>
                  <a:srgbClr val="000000"/>
                </a:solidFill>
                <a:latin typeface="Amiko TH"/>
              </a:rPr>
              <a:t>SMart Office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373927" y="5348745"/>
            <a:ext cx="2599701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99"/>
              </a:lnSpc>
              <a:spcBef>
                <a:spcPct val="0"/>
              </a:spcBef>
            </a:pPr>
            <a:r>
              <a:rPr lang="en-US" sz="2999">
                <a:solidFill>
                  <a:srgbClr val="E7191F"/>
                </a:solidFill>
                <a:latin typeface="Amiko TH"/>
                <a:cs typeface="Amiko TH"/>
              </a:rPr>
              <a:t>2 3 4 5.เอกสารตามจริง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904872" y="7336155"/>
            <a:ext cx="5239128" cy="765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49"/>
              </a:lnSpc>
              <a:spcBef>
                <a:spcPct val="0"/>
              </a:spcBef>
            </a:pPr>
            <a:r>
              <a:rPr lang="en-US" sz="3899">
                <a:solidFill>
                  <a:srgbClr val="FF5757"/>
                </a:solidFill>
                <a:cs typeface="Amiko TH"/>
              </a:rPr>
              <a:t>เอกสารใบสำคัญรับเงินหัวหน้าโครงการ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170FF">
                <a:alpha val="100000"/>
              </a:srgbClr>
            </a:gs>
            <a:gs pos="100000">
              <a:srgbClr val="FF66C4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71614" y="0"/>
            <a:ext cx="13929708" cy="10287000"/>
          </a:xfrm>
          <a:custGeom>
            <a:avLst/>
            <a:gdLst/>
            <a:ahLst/>
            <a:cxnLst/>
            <a:rect r="r" b="b" t="t" l="l"/>
            <a:pathLst>
              <a:path h="10287000" w="13929708">
                <a:moveTo>
                  <a:pt x="0" y="0"/>
                </a:moveTo>
                <a:lnTo>
                  <a:pt x="13929708" y="0"/>
                </a:lnTo>
                <a:lnTo>
                  <a:pt x="1392970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8" t="-4060" r="-645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B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-248577"/>
            <a:ext cx="9696760" cy="10784153"/>
            <a:chOff x="0" y="0"/>
            <a:chExt cx="2553879" cy="28402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53879" cy="2840271"/>
            </a:xfrm>
            <a:custGeom>
              <a:avLst/>
              <a:gdLst/>
              <a:ahLst/>
              <a:cxnLst/>
              <a:rect r="r" b="b" t="t" l="l"/>
              <a:pathLst>
                <a:path h="2840271" w="2553879">
                  <a:moveTo>
                    <a:pt x="0" y="0"/>
                  </a:moveTo>
                  <a:lnTo>
                    <a:pt x="2553879" y="0"/>
                  </a:lnTo>
                  <a:lnTo>
                    <a:pt x="2553879" y="2840271"/>
                  </a:lnTo>
                  <a:lnTo>
                    <a:pt x="0" y="28402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553879" cy="28783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062511" y="546483"/>
            <a:ext cx="6118937" cy="1212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080"/>
              </a:lnSpc>
            </a:pPr>
            <a:r>
              <a:rPr lang="en-US" sz="8000">
                <a:solidFill>
                  <a:srgbClr val="000000"/>
                </a:solidFill>
                <a:latin typeface="Amiko TH"/>
              </a:rPr>
              <a:t>One Stop DITC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833734" y="1366236"/>
            <a:ext cx="7258642" cy="7554528"/>
          </a:xfrm>
          <a:custGeom>
            <a:avLst/>
            <a:gdLst/>
            <a:ahLst/>
            <a:cxnLst/>
            <a:rect r="r" b="b" t="t" l="l"/>
            <a:pathLst>
              <a:path h="7554528" w="7258642">
                <a:moveTo>
                  <a:pt x="0" y="0"/>
                </a:moveTo>
                <a:lnTo>
                  <a:pt x="7258642" y="0"/>
                </a:lnTo>
                <a:lnTo>
                  <a:pt x="7258642" y="7554528"/>
                </a:lnTo>
                <a:lnTo>
                  <a:pt x="0" y="7554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51796" y="1930566"/>
            <a:ext cx="8792204" cy="855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449"/>
              </a:lnSpc>
              <a:spcBef>
                <a:spcPct val="0"/>
              </a:spcBef>
            </a:pPr>
            <a:r>
              <a:rPr lang="en-US" sz="4299">
                <a:solidFill>
                  <a:srgbClr val="004AAD"/>
                </a:solidFill>
                <a:latin typeface="Amiko TH"/>
                <a:cs typeface="Amiko TH"/>
              </a:rPr>
              <a:t>เบิกจ่ายเงินรายได้ DITC และเงินอุดหนุนทั่วไปของ CAMT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25931" y="3247990"/>
            <a:ext cx="7718069" cy="3157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89823" indent="-444912" lvl="1">
              <a:lnSpc>
                <a:spcPts val="6182"/>
              </a:lnSpc>
              <a:buFont typeface="Arial"/>
              <a:buChar char="•"/>
            </a:pPr>
            <a:r>
              <a:rPr lang="en-US" sz="4121">
                <a:solidFill>
                  <a:srgbClr val="000000"/>
                </a:solidFill>
                <a:latin typeface="Amiko TH"/>
                <a:cs typeface="Amiko TH"/>
              </a:rPr>
              <a:t>โครงการบริการวิชาการ (DITC)</a:t>
            </a:r>
          </a:p>
          <a:p>
            <a:pPr marL="889823" indent="-444912" lvl="1">
              <a:lnSpc>
                <a:spcPts val="6182"/>
              </a:lnSpc>
              <a:buFont typeface="Arial"/>
              <a:buChar char="•"/>
            </a:pPr>
            <a:r>
              <a:rPr lang="en-US" sz="4121">
                <a:solidFill>
                  <a:srgbClr val="000000"/>
                </a:solidFill>
                <a:latin typeface="Amiko TH"/>
                <a:cs typeface="Amiko TH"/>
              </a:rPr>
              <a:t>โครงการวิจัย (DITC)</a:t>
            </a:r>
          </a:p>
          <a:p>
            <a:pPr marL="889823" indent="-444912" lvl="1">
              <a:lnSpc>
                <a:spcPts val="6182"/>
              </a:lnSpc>
              <a:buFont typeface="Arial"/>
              <a:buChar char="•"/>
            </a:pPr>
            <a:r>
              <a:rPr lang="en-US" sz="4121">
                <a:solidFill>
                  <a:srgbClr val="CB7340"/>
                </a:solidFill>
                <a:latin typeface="Amiko TH"/>
                <a:cs typeface="Amiko TH"/>
              </a:rPr>
              <a:t>เงินโครงการบัณฑิตพันธ์ุใหม่ (CAMT)</a:t>
            </a:r>
          </a:p>
          <a:p>
            <a:pPr algn="l" marL="889823" indent="-444912" lvl="1">
              <a:lnSpc>
                <a:spcPts val="6182"/>
              </a:lnSpc>
              <a:spcBef>
                <a:spcPct val="0"/>
              </a:spcBef>
              <a:buFont typeface="Arial"/>
              <a:buChar char="•"/>
            </a:pPr>
            <a:r>
              <a:rPr lang="en-US" sz="4121">
                <a:solidFill>
                  <a:srgbClr val="CB7340"/>
                </a:solidFill>
                <a:latin typeface="Amiko TH"/>
                <a:cs typeface="Amiko TH"/>
              </a:rPr>
              <a:t>เงินอุดหนุนทั่วไป (CAMT)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C52FF">
                <a:alpha val="100000"/>
              </a:srgbClr>
            </a:gs>
            <a:gs pos="100000">
              <a:srgbClr val="5CE1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30567" y="0"/>
            <a:ext cx="14262247" cy="10287000"/>
          </a:xfrm>
          <a:custGeom>
            <a:avLst/>
            <a:gdLst/>
            <a:ahLst/>
            <a:cxnLst/>
            <a:rect r="r" b="b" t="t" l="l"/>
            <a:pathLst>
              <a:path h="10287000" w="14262247">
                <a:moveTo>
                  <a:pt x="0" y="0"/>
                </a:moveTo>
                <a:lnTo>
                  <a:pt x="14262248" y="0"/>
                </a:lnTo>
                <a:lnTo>
                  <a:pt x="142622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991" r="0" b="-1991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B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-248577"/>
            <a:ext cx="9696760" cy="10784153"/>
            <a:chOff x="0" y="0"/>
            <a:chExt cx="2553879" cy="28402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53879" cy="2840271"/>
            </a:xfrm>
            <a:custGeom>
              <a:avLst/>
              <a:gdLst/>
              <a:ahLst/>
              <a:cxnLst/>
              <a:rect r="r" b="b" t="t" l="l"/>
              <a:pathLst>
                <a:path h="2840271" w="2553879">
                  <a:moveTo>
                    <a:pt x="0" y="0"/>
                  </a:moveTo>
                  <a:lnTo>
                    <a:pt x="2553879" y="0"/>
                  </a:lnTo>
                  <a:lnTo>
                    <a:pt x="2553879" y="2840271"/>
                  </a:lnTo>
                  <a:lnTo>
                    <a:pt x="0" y="2840271"/>
                  </a:lnTo>
                  <a:close/>
                </a:path>
              </a:pathLst>
            </a:custGeom>
            <a:gradFill rotWithShape="true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553879" cy="28878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13541" y="560583"/>
            <a:ext cx="8987288" cy="5668447"/>
          </a:xfrm>
          <a:custGeom>
            <a:avLst/>
            <a:gdLst/>
            <a:ahLst/>
            <a:cxnLst/>
            <a:rect r="r" b="b" t="t" l="l"/>
            <a:pathLst>
              <a:path h="5668447" w="8987288">
                <a:moveTo>
                  <a:pt x="0" y="0"/>
                </a:moveTo>
                <a:lnTo>
                  <a:pt x="8987288" y="0"/>
                </a:lnTo>
                <a:lnTo>
                  <a:pt x="8987288" y="5668447"/>
                </a:lnTo>
                <a:lnTo>
                  <a:pt x="0" y="56684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0" t="0" r="-30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867071" y="5671773"/>
            <a:ext cx="4347505" cy="4342070"/>
          </a:xfrm>
          <a:custGeom>
            <a:avLst/>
            <a:gdLst/>
            <a:ahLst/>
            <a:cxnLst/>
            <a:rect r="r" b="b" t="t" l="l"/>
            <a:pathLst>
              <a:path h="4342070" w="4347505">
                <a:moveTo>
                  <a:pt x="0" y="0"/>
                </a:moveTo>
                <a:lnTo>
                  <a:pt x="4347505" y="0"/>
                </a:lnTo>
                <a:lnTo>
                  <a:pt x="4347505" y="4342070"/>
                </a:lnTo>
                <a:lnTo>
                  <a:pt x="0" y="43420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7" id="7"/>
          <p:cNvGraphicFramePr>
            <a:graphicFrameLocks noGrp="true"/>
          </p:cNvGraphicFramePr>
          <p:nvPr/>
        </p:nvGraphicFramePr>
        <p:xfrm>
          <a:off x="10828149" y="560583"/>
          <a:ext cx="7243283" cy="9210787"/>
        </p:xfrm>
        <a:graphic>
          <a:graphicData uri="http://schemas.openxmlformats.org/drawingml/2006/table">
            <a:tbl>
              <a:tblPr/>
              <a:tblGrid>
                <a:gridCol w="3530698"/>
                <a:gridCol w="3712585"/>
              </a:tblGrid>
              <a:tr h="100219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28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cs typeface="Amiko TH"/>
                        </a:rPr>
                        <a:t>เอกสาร</a:t>
                      </a:r>
                      <a:endParaRPr lang="en-US" sz="1100"/>
                    </a:p>
                  </a:txBody>
                  <a:tcPr marL="133350" marR="133350" marT="133350" marB="1333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9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28"/>
                        </a:lnSpc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cs typeface="Amiko TH"/>
                        </a:rPr>
                        <a:t>วันที่</a:t>
                      </a:r>
                      <a:endParaRPr lang="en-US" sz="1100"/>
                    </a:p>
                  </a:txBody>
                  <a:tcPr marL="133350" marR="133350" marT="133350" marB="1333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6CE6"/>
                    </a:solidFill>
                  </a:tcPr>
                </a:tc>
              </a:tr>
              <a:tr h="78266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4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1.ใบขออนุมัติงบประมาณ</a:t>
                      </a:r>
                      <a:endParaRPr lang="en-US" sz="1100"/>
                    </a:p>
                  </a:txBody>
                  <a:tcPr marL="133350" marR="133350" marT="133350" marB="1333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952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cs typeface="Amiko TH"/>
                        </a:rPr>
                        <a:t>ก่อน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1 วันจากใบเสนอราคาวันที่แรกสุด</a:t>
                      </a:r>
                      <a:endParaRPr lang="en-US" sz="1100"/>
                    </a:p>
                  </a:txBody>
                  <a:tcPr marL="133350" marR="133350" marT="133350" marB="1333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66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4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miko TH"/>
                        </a:rPr>
                        <a:t>2.TOR</a:t>
                      </a:r>
                      <a:endParaRPr lang="en-US" sz="1100"/>
                    </a:p>
                  </a:txBody>
                  <a:tcPr marL="133350" marR="133350" marT="133350" marB="1333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690"/>
                        </a:lnSpc>
                        <a:defRPr/>
                      </a:pPr>
                      <a:endParaRPr lang="en-US" sz="1100"/>
                    </a:p>
                  </a:txBody>
                  <a:tcPr marL="133350" marR="133350" marT="133350" marB="1333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66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4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3.ใบเสนอราคา</a:t>
                      </a:r>
                      <a:endParaRPr lang="en-US" sz="1100"/>
                    </a:p>
                  </a:txBody>
                  <a:tcPr marL="133350" marR="133350" marT="133350" marB="1333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952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ของผู้รับจ้าง+คู่เทียบ 2 ราย</a:t>
                      </a:r>
                      <a:endParaRPr lang="en-US" sz="1100"/>
                    </a:p>
                  </a:txBody>
                  <a:tcPr marL="133350" marR="133350" marT="133350" marB="1333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66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4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4.ราคากลาง (แบบ บก.06)</a:t>
                      </a:r>
                      <a:endParaRPr lang="en-US" sz="1100"/>
                    </a:p>
                  </a:txBody>
                  <a:tcPr marL="133350" marR="133350" marT="133350" marB="1333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952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วันที่ี่ท้ายสุดในใบเสนอราคา (3)</a:t>
                      </a:r>
                      <a:endParaRPr lang="en-US" sz="1100"/>
                    </a:p>
                  </a:txBody>
                  <a:tcPr marL="133350" marR="133350" marT="133350" marB="1333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582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4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5.ขอซื้อขอจ้าง</a:t>
                      </a:r>
                      <a:endParaRPr lang="en-US" sz="1100"/>
                    </a:p>
                  </a:txBody>
                  <a:tcPr marL="133350" marR="133350" marT="133350" marB="1333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952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วันเดียวกับ วันที่ในใบราคากลาง (4) ไม่รวมวันหยุด</a:t>
                      </a:r>
                      <a:endParaRPr lang="en-US" sz="1100"/>
                    </a:p>
                  </a:txBody>
                  <a:tcPr marL="133350" marR="133350" marT="133350" marB="1333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02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4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6.รายงานผลการพิจารณาจัดซื้อจัดจ้าง</a:t>
                      </a:r>
                      <a:endParaRPr lang="en-US" sz="1100"/>
                    </a:p>
                  </a:txBody>
                  <a:tcPr marL="133350" marR="133350" marT="133350" marB="1333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952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หลังวันที่ ใบขอซื้อขอจ้าง (5) ไม่รวมวันหยุด</a:t>
                      </a:r>
                      <a:endParaRPr lang="en-US" sz="1100"/>
                    </a:p>
                  </a:txBody>
                  <a:tcPr marL="133350" marR="133350" marT="133350" marB="1333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582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4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7.ใบสั่งซื้อ/สั่งจ้าง</a:t>
                      </a:r>
                      <a:endParaRPr lang="en-US" sz="1100"/>
                    </a:p>
                  </a:txBody>
                  <a:tcPr marL="133350" marR="133350" marT="133350" marB="1333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952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เท่ากับวันที่ ใบรายงานผลการพิจารณา (6) ไม่รวมวันหยุด</a:t>
                      </a:r>
                      <a:endParaRPr lang="en-US" sz="1100"/>
                    </a:p>
                  </a:txBody>
                  <a:tcPr marL="133350" marR="133350" marT="133350" marB="1333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66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4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8.ใบตรวจรับ</a:t>
                      </a:r>
                      <a:endParaRPr lang="en-US" sz="1100"/>
                    </a:p>
                  </a:txBody>
                  <a:tcPr marL="133350" marR="133350" marT="133350" marB="1333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952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cs typeface="Amiko TH"/>
                        </a:rPr>
                        <a:t>เว้นวันที่ไว้</a:t>
                      </a:r>
                      <a:endParaRPr lang="en-US" sz="1100"/>
                    </a:p>
                  </a:txBody>
                  <a:tcPr marL="133350" marR="133350" marT="133350" marB="1333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57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952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miko TH"/>
                          <a:cs typeface="Amiko TH"/>
                        </a:rPr>
                        <a:t>9.ใบขออนุมัติเบิกจ่าย</a:t>
                      </a:r>
                      <a:endParaRPr lang="en-US" sz="1100"/>
                    </a:p>
                  </a:txBody>
                  <a:tcPr marL="133350" marR="133350" marT="133350" marB="1333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952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cs typeface="Amiko TH"/>
                        </a:rPr>
                        <a:t>วันที่ปัจจุบัน</a:t>
                      </a:r>
                      <a:endParaRPr lang="en-US" sz="1100"/>
                    </a:p>
                  </a:txBody>
                  <a:tcPr marL="133350" marR="133350" marT="133350" marB="1333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170FF">
                <a:alpha val="100000"/>
              </a:srgbClr>
            </a:gs>
            <a:gs pos="100000">
              <a:srgbClr val="FF66C4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-248577"/>
            <a:ext cx="9696760" cy="10784153"/>
            <a:chOff x="0" y="0"/>
            <a:chExt cx="2553879" cy="28402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53879" cy="2840271"/>
            </a:xfrm>
            <a:custGeom>
              <a:avLst/>
              <a:gdLst/>
              <a:ahLst/>
              <a:cxnLst/>
              <a:rect r="r" b="b" t="t" l="l"/>
              <a:pathLst>
                <a:path h="2840271" w="2553879">
                  <a:moveTo>
                    <a:pt x="0" y="0"/>
                  </a:moveTo>
                  <a:lnTo>
                    <a:pt x="2553879" y="0"/>
                  </a:lnTo>
                  <a:lnTo>
                    <a:pt x="2553879" y="2840271"/>
                  </a:lnTo>
                  <a:lnTo>
                    <a:pt x="0" y="2840271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CB6CE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553879" cy="28783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73248" y="1937071"/>
            <a:ext cx="8747509" cy="6780153"/>
          </a:xfrm>
          <a:custGeom>
            <a:avLst/>
            <a:gdLst/>
            <a:ahLst/>
            <a:cxnLst/>
            <a:rect r="r" b="b" t="t" l="l"/>
            <a:pathLst>
              <a:path h="6780153" w="8747509">
                <a:moveTo>
                  <a:pt x="0" y="0"/>
                </a:moveTo>
                <a:lnTo>
                  <a:pt x="8747510" y="0"/>
                </a:lnTo>
                <a:lnTo>
                  <a:pt x="8747510" y="6780153"/>
                </a:lnTo>
                <a:lnTo>
                  <a:pt x="0" y="67801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186490" y="4569658"/>
            <a:ext cx="1641165" cy="547739"/>
          </a:xfrm>
          <a:custGeom>
            <a:avLst/>
            <a:gdLst/>
            <a:ahLst/>
            <a:cxnLst/>
            <a:rect r="r" b="b" t="t" l="l"/>
            <a:pathLst>
              <a:path h="547739" w="1641165">
                <a:moveTo>
                  <a:pt x="0" y="0"/>
                </a:moveTo>
                <a:lnTo>
                  <a:pt x="1641165" y="0"/>
                </a:lnTo>
                <a:lnTo>
                  <a:pt x="1641165" y="547739"/>
                </a:lnTo>
                <a:lnTo>
                  <a:pt x="0" y="547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439854" y="1233291"/>
            <a:ext cx="8519837" cy="7768212"/>
          </a:xfrm>
          <a:custGeom>
            <a:avLst/>
            <a:gdLst/>
            <a:ahLst/>
            <a:cxnLst/>
            <a:rect r="r" b="b" t="t" l="l"/>
            <a:pathLst>
              <a:path h="7768212" w="8519837">
                <a:moveTo>
                  <a:pt x="0" y="0"/>
                </a:moveTo>
                <a:lnTo>
                  <a:pt x="8519837" y="0"/>
                </a:lnTo>
                <a:lnTo>
                  <a:pt x="8519837" y="7768212"/>
                </a:lnTo>
                <a:lnTo>
                  <a:pt x="0" y="77682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4" t="-2134" r="-104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86972" y="359531"/>
            <a:ext cx="8120062" cy="873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39"/>
              </a:lnSpc>
            </a:pPr>
            <a:r>
              <a:rPr lang="en-US" sz="4599" u="sng">
                <a:solidFill>
                  <a:srgbClr val="FFFFFF"/>
                </a:solidFill>
                <a:latin typeface="Amiko TH"/>
                <a:hlinkClick r:id="rId6" tooltip="https://efiling.rd.go.th/rd-efiling-web/login"/>
              </a:rPr>
              <a:t>https://efiling.rd.go.th/rd-efiling-web/login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-248577"/>
            <a:ext cx="9696760" cy="10784153"/>
            <a:chOff x="0" y="0"/>
            <a:chExt cx="2553879" cy="28402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53879" cy="2840271"/>
            </a:xfrm>
            <a:custGeom>
              <a:avLst/>
              <a:gdLst/>
              <a:ahLst/>
              <a:cxnLst/>
              <a:rect r="r" b="b" t="t" l="l"/>
              <a:pathLst>
                <a:path h="2840271" w="2553879">
                  <a:moveTo>
                    <a:pt x="0" y="0"/>
                  </a:moveTo>
                  <a:lnTo>
                    <a:pt x="2553879" y="0"/>
                  </a:lnTo>
                  <a:lnTo>
                    <a:pt x="2553879" y="2840271"/>
                  </a:lnTo>
                  <a:lnTo>
                    <a:pt x="0" y="2840271"/>
                  </a:lnTo>
                  <a:close/>
                </a:path>
              </a:pathLst>
            </a:custGeom>
            <a:gradFill rotWithShape="true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553879" cy="28783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969563" y="274370"/>
            <a:ext cx="4826525" cy="4869130"/>
          </a:xfrm>
          <a:custGeom>
            <a:avLst/>
            <a:gdLst/>
            <a:ahLst/>
            <a:cxnLst/>
            <a:rect r="r" b="b" t="t" l="l"/>
            <a:pathLst>
              <a:path h="4869130" w="4826525">
                <a:moveTo>
                  <a:pt x="0" y="0"/>
                </a:moveTo>
                <a:lnTo>
                  <a:pt x="4826525" y="0"/>
                </a:lnTo>
                <a:lnTo>
                  <a:pt x="4826525" y="4869130"/>
                </a:lnTo>
                <a:lnTo>
                  <a:pt x="0" y="4869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27378" y="2908077"/>
            <a:ext cx="12518370" cy="4470846"/>
          </a:xfrm>
          <a:custGeom>
            <a:avLst/>
            <a:gdLst/>
            <a:ahLst/>
            <a:cxnLst/>
            <a:rect r="r" b="b" t="t" l="l"/>
            <a:pathLst>
              <a:path h="4470846" w="12518370">
                <a:moveTo>
                  <a:pt x="0" y="0"/>
                </a:moveTo>
                <a:lnTo>
                  <a:pt x="12518369" y="0"/>
                </a:lnTo>
                <a:lnTo>
                  <a:pt x="12518369" y="4470846"/>
                </a:lnTo>
                <a:lnTo>
                  <a:pt x="0" y="44708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105176" y="4872540"/>
            <a:ext cx="3690912" cy="4993217"/>
          </a:xfrm>
          <a:custGeom>
            <a:avLst/>
            <a:gdLst/>
            <a:ahLst/>
            <a:cxnLst/>
            <a:rect r="r" b="b" t="t" l="l"/>
            <a:pathLst>
              <a:path h="4993217" w="3690912">
                <a:moveTo>
                  <a:pt x="0" y="0"/>
                </a:moveTo>
                <a:lnTo>
                  <a:pt x="3690912" y="0"/>
                </a:lnTo>
                <a:lnTo>
                  <a:pt x="3690912" y="4993217"/>
                </a:lnTo>
                <a:lnTo>
                  <a:pt x="0" y="49932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056" t="-2488" r="-1528" b="-3388"/>
            </a:stretch>
          </a:blipFill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7782229" y="5406206"/>
            <a:ext cx="700180" cy="647667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0773135" y="5774005"/>
            <a:ext cx="1957983" cy="604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4AAD"/>
                </a:solidFill>
                <a:cs typeface="Amiko TH"/>
              </a:rPr>
              <a:t>ใบแจ้งค่าน้ำค่าไฟ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5822706">
            <a:off x="10258228" y="5206832"/>
            <a:ext cx="700180" cy="647667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028700" y="930960"/>
            <a:ext cx="7453710" cy="120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19"/>
              </a:lnSpc>
            </a:pPr>
            <a:r>
              <a:rPr lang="en-US" sz="6299" u="sng">
                <a:solidFill>
                  <a:srgbClr val="000000"/>
                </a:solidFill>
                <a:latin typeface="Amiko TH"/>
                <a:hlinkClick r:id="rId7" tooltip="https://payroll.mis.cmu.ac.th/Guest"/>
              </a:rPr>
              <a:t>https://payroll.mis.cmu.ac.th</a:t>
            </a:r>
            <a:r>
              <a:rPr lang="en-US" sz="6299">
                <a:solidFill>
                  <a:srgbClr val="000000"/>
                </a:solidFill>
                <a:latin typeface="Amiko TH"/>
              </a:rPr>
              <a:t>/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18229" y="4268019"/>
            <a:ext cx="2932509" cy="604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4AAD"/>
                </a:solidFill>
                <a:cs typeface="Amiko TH"/>
              </a:rPr>
              <a:t>สลิปเงินเดือน ประจำเดือน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773135" y="4268019"/>
            <a:ext cx="1782366" cy="604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4AAD"/>
                </a:solidFill>
                <a:cs typeface="Amiko TH"/>
              </a:rPr>
              <a:t>รายการลดหย่อน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862904" y="4268019"/>
            <a:ext cx="3531989" cy="604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4AAD"/>
                </a:solidFill>
                <a:latin typeface="Amiko TH"/>
                <a:cs typeface="Amiko TH"/>
              </a:rPr>
              <a:t>หนังสือรับรอง (50 ทวิ) ประจำปี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613802" y="8420133"/>
            <a:ext cx="8237141" cy="965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39"/>
              </a:lnSpc>
            </a:pPr>
            <a:r>
              <a:rPr lang="en-US" sz="5099" u="sng">
                <a:solidFill>
                  <a:srgbClr val="000000"/>
                </a:solidFill>
                <a:latin typeface="Amiko TH"/>
                <a:hlinkClick r:id="rId8" tooltip="https://service.camt.cmu.ac.th/onestop/"/>
              </a:rPr>
              <a:t>https://service.camt.cmu.ac.th/onestop/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DAF9Mu743KI</dc:identifier>
  <dcterms:modified xsi:type="dcterms:W3CDTF">2011-08-01T06:04:30Z</dcterms:modified>
  <cp:revision>1</cp:revision>
  <dc:title>ระบบสารสนเทศสำหรับการเบิกจ่าย และการยื่นภาษีเงินได้บุคคลธรรมดาประจำปี 2566</dc:title>
</cp:coreProperties>
</file>